
<file path=[Content_Types].xml><?xml version="1.0" encoding="utf-8"?>
<Types xmlns="http://schemas.openxmlformats.org/package/2006/content-types">
  <Default Extension="jpeg" ContentType="image/jpeg"/>
  <Default Extension="mkv" ContentType="video/unknown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handoutMasterIdLst>
    <p:handoutMasterId r:id="rId29"/>
  </p:handoutMasterIdLst>
  <p:sldIdLst>
    <p:sldId id="256" r:id="rId2"/>
    <p:sldId id="270" r:id="rId3"/>
    <p:sldId id="259" r:id="rId4"/>
    <p:sldId id="275" r:id="rId5"/>
    <p:sldId id="261" r:id="rId6"/>
    <p:sldId id="266" r:id="rId7"/>
    <p:sldId id="267" r:id="rId8"/>
    <p:sldId id="285" r:id="rId9"/>
    <p:sldId id="271" r:id="rId10"/>
    <p:sldId id="268" r:id="rId11"/>
    <p:sldId id="298" r:id="rId12"/>
    <p:sldId id="300" r:id="rId13"/>
    <p:sldId id="292" r:id="rId14"/>
    <p:sldId id="297" r:id="rId15"/>
    <p:sldId id="290" r:id="rId16"/>
    <p:sldId id="287" r:id="rId17"/>
    <p:sldId id="288" r:id="rId18"/>
    <p:sldId id="276" r:id="rId19"/>
    <p:sldId id="279" r:id="rId20"/>
    <p:sldId id="282" r:id="rId21"/>
    <p:sldId id="302" r:id="rId22"/>
    <p:sldId id="283" r:id="rId23"/>
    <p:sldId id="278" r:id="rId24"/>
    <p:sldId id="280" r:id="rId25"/>
    <p:sldId id="281" r:id="rId26"/>
    <p:sldId id="299" r:id="rId27"/>
  </p:sldIdLst>
  <p:sldSz cx="9144000" cy="5143500" type="screen16x9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2" autoAdjust="0"/>
    <p:restoredTop sz="94660" autoAdjust="0"/>
  </p:normalViewPr>
  <p:slideViewPr>
    <p:cSldViewPr>
      <p:cViewPr varScale="1">
        <p:scale>
          <a:sx n="100" d="100"/>
          <a:sy n="100" d="100"/>
        </p:scale>
        <p:origin x="696" y="78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68" d="100"/>
          <a:sy n="68" d="100"/>
        </p:scale>
        <p:origin x="-3058" y="-67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2 Marcador de fecha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5139BE-39D6-4EEC-90F8-B6B26E4D6216}" type="datetimeFigureOut">
              <a:rPr lang="es-ES" smtClean="0"/>
              <a:t>06/06/2022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501BFB-6A4F-431E-B4BA-5A2A28BE89B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0A5BE9-06C5-483C-B766-6AF9F206FB90}" type="datetimeFigureOut">
              <a:rPr lang="es-ES" smtClean="0"/>
              <a:t>06/06/2022</a:t>
            </a:fld>
            <a:endParaRPr lang="es-ES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/>
              <a:t>Haga clic para modificar el estilo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9D1CA5-EEB2-4F52-8CCA-3BC9A8A904A4}" type="slidenum">
              <a:rPr lang="es-ES" smtClean="0"/>
              <a:t>‹Nº›</a:t>
            </a:fld>
            <a:endParaRPr 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7 Imagen" descr="Fondo 16-9 01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51817"/>
          </a:xfrm>
          <a:prstGeom prst="rect">
            <a:avLst/>
          </a:prstGeom>
        </p:spPr>
      </p:pic>
      <p:pic>
        <p:nvPicPr>
          <p:cNvPr id="9" name="Picture 7" descr="E:\Recursos\Logos\Logo UCM 2012\Marca UCM logo negro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51377" y="490251"/>
            <a:ext cx="1241246" cy="1141092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7 Imagen" descr="Fondo 16-9 01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99" cy="5151817"/>
          </a:xfrm>
          <a:prstGeom prst="rect">
            <a:avLst/>
          </a:prstGeom>
        </p:spPr>
      </p:pic>
      <p:pic>
        <p:nvPicPr>
          <p:cNvPr id="9" name="Picture 3" descr="E:\Recursos\Logos\Logo UCM 2012\Marca UCM Alternativa logo blanco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20" y="123477"/>
            <a:ext cx="1440160" cy="370979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7 Imagen" descr="Fondo 16-9 01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99" cy="5151817"/>
          </a:xfrm>
          <a:prstGeom prst="rect">
            <a:avLst/>
          </a:prstGeom>
        </p:spPr>
      </p:pic>
      <p:pic>
        <p:nvPicPr>
          <p:cNvPr id="9" name="Picture 3" descr="E:\Recursos\Logos\Logo UCM 2012\Marca UCM Alternativa logo blanco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20" y="123477"/>
            <a:ext cx="1440160" cy="370979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4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11 CuadroTexto"/>
          <p:cNvSpPr txBox="1"/>
          <p:nvPr/>
        </p:nvSpPr>
        <p:spPr>
          <a:xfrm>
            <a:off x="0" y="2283718"/>
            <a:ext cx="9144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b="1" dirty="0"/>
              <a:t>Inferencia y verificación de propiedades en sistemas ciber-físicos estocásticos</a:t>
            </a:r>
          </a:p>
        </p:txBody>
      </p:sp>
      <p:sp>
        <p:nvSpPr>
          <p:cNvPr id="13" name="12 CuadroTexto"/>
          <p:cNvSpPr txBox="1"/>
          <p:nvPr/>
        </p:nvSpPr>
        <p:spPr>
          <a:xfrm>
            <a:off x="6572551" y="4578682"/>
            <a:ext cx="23919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s-ES" dirty="0"/>
              <a:t>Facultad de Informática</a:t>
            </a:r>
          </a:p>
        </p:txBody>
      </p:sp>
      <p:sp>
        <p:nvSpPr>
          <p:cNvPr id="4" name="4 CuadroTexto">
            <a:extLst>
              <a:ext uri="{FF2B5EF4-FFF2-40B4-BE49-F238E27FC236}">
                <a16:creationId xmlns:a16="http://schemas.microsoft.com/office/drawing/2014/main" id="{A8AFE643-DBC6-42F8-9E22-F8A7D1A7139A}"/>
              </a:ext>
            </a:extLst>
          </p:cNvPr>
          <p:cNvSpPr txBox="1"/>
          <p:nvPr/>
        </p:nvSpPr>
        <p:spPr>
          <a:xfrm>
            <a:off x="179512" y="3737987"/>
            <a:ext cx="7704856" cy="14055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baseline="30000" dirty="0"/>
              <a:t>Autores:</a:t>
            </a:r>
          </a:p>
          <a:p>
            <a:r>
              <a:rPr lang="es-ES" sz="3200" b="1" baseline="30000" dirty="0"/>
              <a:t>Javier Romero Flores (GIC)</a:t>
            </a:r>
          </a:p>
          <a:p>
            <a:r>
              <a:rPr lang="es-ES" sz="3200" b="1" baseline="30000" dirty="0" err="1"/>
              <a:t>Dmytro</a:t>
            </a:r>
            <a:r>
              <a:rPr lang="es-ES" sz="3200" b="1" baseline="30000" dirty="0"/>
              <a:t> Vernyuk (GII)</a:t>
            </a:r>
          </a:p>
          <a:p>
            <a:endParaRPr lang="es-ES" sz="3200" baseline="30000" dirty="0"/>
          </a:p>
        </p:txBody>
      </p:sp>
      <p:sp>
        <p:nvSpPr>
          <p:cNvPr id="5" name="4 CuadroTexto">
            <a:extLst>
              <a:ext uri="{FF2B5EF4-FFF2-40B4-BE49-F238E27FC236}">
                <a16:creationId xmlns:a16="http://schemas.microsoft.com/office/drawing/2014/main" id="{C51E04DB-F3E4-4CD6-9A68-F39733111171}"/>
              </a:ext>
            </a:extLst>
          </p:cNvPr>
          <p:cNvSpPr txBox="1"/>
          <p:nvPr/>
        </p:nvSpPr>
        <p:spPr>
          <a:xfrm>
            <a:off x="3707904" y="3737987"/>
            <a:ext cx="770485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baseline="30000" dirty="0"/>
              <a:t>Director:</a:t>
            </a:r>
          </a:p>
          <a:p>
            <a:r>
              <a:rPr lang="es-ES" sz="3200" b="1" baseline="30000" dirty="0"/>
              <a:t>José Ignacio </a:t>
            </a:r>
            <a:r>
              <a:rPr lang="es-ES" sz="3200" b="1" baseline="30000" dirty="0" err="1"/>
              <a:t>Requeno</a:t>
            </a:r>
            <a:endParaRPr lang="es-ES" sz="3200" b="1" baseline="30000" dirty="0"/>
          </a:p>
          <a:p>
            <a:endParaRPr lang="es-ES" sz="3200" baseline="300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CuadroTexto"/>
          <p:cNvSpPr txBox="1"/>
          <p:nvPr/>
        </p:nvSpPr>
        <p:spPr>
          <a:xfrm>
            <a:off x="683568" y="915566"/>
            <a:ext cx="6456782" cy="32726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3600" b="1" kern="0" dirty="0">
                <a:solidFill>
                  <a:schemeClr val="bg1">
                    <a:lumMod val="50000"/>
                  </a:schemeClr>
                </a:solidFill>
              </a:rPr>
              <a:t>Lógica Temporal</a:t>
            </a:r>
          </a:p>
          <a:p>
            <a:endParaRPr lang="es-ES_tradnl" sz="3200" baseline="30000" dirty="0"/>
          </a:p>
          <a:p>
            <a:endParaRPr lang="es-ES_tradnl" sz="3200" baseline="30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3200" baseline="30000" dirty="0"/>
              <a:t>La lógica temporal tiene percepción de tiempo, al contrario que la proposicional.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_tradnl" sz="3200" baseline="30000" dirty="0"/>
              <a:t>Un controlador software de un sistema </a:t>
            </a:r>
            <a:r>
              <a:rPr lang="es-ES_tradnl" sz="3200" baseline="30000" dirty="0" err="1"/>
              <a:t>ciberfísico</a:t>
            </a:r>
            <a:r>
              <a:rPr lang="es-ES_tradnl" sz="3200" baseline="30000" dirty="0"/>
              <a:t> se pueden representar como una máquina de estados.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3200" baseline="30000" dirty="0"/>
              <a:t>En un entorno real, el tiempo es denso.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_tradnl" sz="3200" baseline="30000" dirty="0"/>
          </a:p>
        </p:txBody>
      </p:sp>
      <p:sp>
        <p:nvSpPr>
          <p:cNvPr id="6" name="5 CuadroTexto"/>
          <p:cNvSpPr txBox="1"/>
          <p:nvPr/>
        </p:nvSpPr>
        <p:spPr>
          <a:xfrm>
            <a:off x="7140350" y="4803973"/>
            <a:ext cx="19009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s-ES" sz="1400" dirty="0">
                <a:solidFill>
                  <a:schemeClr val="bg1"/>
                </a:solidFill>
              </a:rPr>
              <a:t>Facultad de Informática</a:t>
            </a:r>
          </a:p>
        </p:txBody>
      </p:sp>
      <p:sp>
        <p:nvSpPr>
          <p:cNvPr id="7" name="6 CuadroTexto"/>
          <p:cNvSpPr txBox="1"/>
          <p:nvPr/>
        </p:nvSpPr>
        <p:spPr>
          <a:xfrm>
            <a:off x="6277229" y="89570"/>
            <a:ext cx="27640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s-ES" sz="1200" b="1" dirty="0">
                <a:solidFill>
                  <a:schemeClr val="bg1"/>
                </a:solidFill>
              </a:rPr>
              <a:t>Inferencia y verificación de propiedades </a:t>
            </a:r>
          </a:p>
          <a:p>
            <a:pPr algn="r"/>
            <a:r>
              <a:rPr lang="es-ES" sz="1200" b="1" dirty="0">
                <a:solidFill>
                  <a:schemeClr val="bg1"/>
                </a:solidFill>
              </a:rPr>
              <a:t>en sistemas ciber-físicos estocásticos</a:t>
            </a:r>
          </a:p>
        </p:txBody>
      </p:sp>
      <p:pic>
        <p:nvPicPr>
          <p:cNvPr id="3" name="Imagen 2" descr="Imagen de la pantalla de un celular con letras&#10;&#10;Descripción generada automáticamente con confianza media">
            <a:extLst>
              <a:ext uri="{FF2B5EF4-FFF2-40B4-BE49-F238E27FC236}">
                <a16:creationId xmlns:a16="http://schemas.microsoft.com/office/drawing/2014/main" id="{3C907599-BF85-4D3C-9FF1-A819F4B92AE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4248" y="2108074"/>
            <a:ext cx="2143496" cy="1544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0586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CuadroTexto"/>
          <p:cNvSpPr txBox="1"/>
          <p:nvPr/>
        </p:nvSpPr>
        <p:spPr>
          <a:xfrm>
            <a:off x="683568" y="915566"/>
            <a:ext cx="645678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3600" b="1" kern="0" dirty="0">
                <a:solidFill>
                  <a:schemeClr val="bg1">
                    <a:lumMod val="50000"/>
                  </a:schemeClr>
                </a:solidFill>
              </a:rPr>
              <a:t>Lógica Temporal</a:t>
            </a:r>
          </a:p>
          <a:p>
            <a:endParaRPr lang="es-ES_tradnl" sz="3200" baseline="30000" dirty="0"/>
          </a:p>
          <a:p>
            <a:r>
              <a:rPr lang="es-ES_tradnl" sz="3200" baseline="30000" dirty="0"/>
              <a:t>Traza de ejecución densa.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_tradnl" sz="3200" baseline="30000" dirty="0"/>
          </a:p>
        </p:txBody>
      </p:sp>
      <p:sp>
        <p:nvSpPr>
          <p:cNvPr id="6" name="5 CuadroTexto"/>
          <p:cNvSpPr txBox="1"/>
          <p:nvPr/>
        </p:nvSpPr>
        <p:spPr>
          <a:xfrm>
            <a:off x="7140350" y="4803973"/>
            <a:ext cx="19009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s-ES" sz="1400" dirty="0">
                <a:solidFill>
                  <a:schemeClr val="bg1"/>
                </a:solidFill>
              </a:rPr>
              <a:t>Facultad de Informática</a:t>
            </a:r>
          </a:p>
        </p:txBody>
      </p:sp>
      <p:sp>
        <p:nvSpPr>
          <p:cNvPr id="7" name="6 CuadroTexto"/>
          <p:cNvSpPr txBox="1"/>
          <p:nvPr/>
        </p:nvSpPr>
        <p:spPr>
          <a:xfrm>
            <a:off x="6277229" y="89570"/>
            <a:ext cx="27640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s-ES" sz="1200" b="1" dirty="0">
                <a:solidFill>
                  <a:schemeClr val="bg1"/>
                </a:solidFill>
              </a:rPr>
              <a:t>Inferencia y verificación de propiedades </a:t>
            </a:r>
          </a:p>
          <a:p>
            <a:pPr algn="r"/>
            <a:r>
              <a:rPr lang="es-ES" sz="1200" b="1" dirty="0">
                <a:solidFill>
                  <a:schemeClr val="bg1"/>
                </a:solidFill>
              </a:rPr>
              <a:t>en sistemas ciber-físicos estocásticos</a:t>
            </a:r>
          </a:p>
        </p:txBody>
      </p:sp>
      <p:pic>
        <p:nvPicPr>
          <p:cNvPr id="4" name="Imagen 3" descr="Interfaz de usuario gráfica&#10;&#10;Descripción generada automáticamente con confianza media">
            <a:extLst>
              <a:ext uri="{FF2B5EF4-FFF2-40B4-BE49-F238E27FC236}">
                <a16:creationId xmlns:a16="http://schemas.microsoft.com/office/drawing/2014/main" id="{538B0D56-08E6-4A5B-9D68-FF3E0CA17D4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2427734"/>
            <a:ext cx="8208912" cy="1996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3655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5 CuadroTexto"/>
          <p:cNvSpPr txBox="1"/>
          <p:nvPr/>
        </p:nvSpPr>
        <p:spPr>
          <a:xfrm>
            <a:off x="7140350" y="4803973"/>
            <a:ext cx="19009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s-ES" sz="1400" dirty="0">
                <a:solidFill>
                  <a:schemeClr val="bg1"/>
                </a:solidFill>
              </a:rPr>
              <a:t>Facultad de Informática</a:t>
            </a:r>
          </a:p>
        </p:txBody>
      </p:sp>
      <p:sp>
        <p:nvSpPr>
          <p:cNvPr id="7" name="6 CuadroTexto"/>
          <p:cNvSpPr txBox="1"/>
          <p:nvPr/>
        </p:nvSpPr>
        <p:spPr>
          <a:xfrm>
            <a:off x="6277229" y="89570"/>
            <a:ext cx="27640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s-ES" sz="1200" b="1" dirty="0">
                <a:solidFill>
                  <a:schemeClr val="bg1"/>
                </a:solidFill>
              </a:rPr>
              <a:t>Inferencia y verificación de propiedades </a:t>
            </a:r>
          </a:p>
          <a:p>
            <a:pPr algn="r"/>
            <a:r>
              <a:rPr lang="es-ES" sz="1200" b="1" dirty="0">
                <a:solidFill>
                  <a:schemeClr val="bg1"/>
                </a:solidFill>
              </a:rPr>
              <a:t>en sistemas ciber-físicos estocásticos</a:t>
            </a:r>
          </a:p>
        </p:txBody>
      </p:sp>
      <p:pic>
        <p:nvPicPr>
          <p:cNvPr id="3" name="Imagen 2" descr="Diagrama de Venn&#10;&#10;Descripción generada automáticamente">
            <a:extLst>
              <a:ext uri="{FF2B5EF4-FFF2-40B4-BE49-F238E27FC236}">
                <a16:creationId xmlns:a16="http://schemas.microsoft.com/office/drawing/2014/main" id="{2DBDB626-43A0-4E74-9E93-B9916A08534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036" y="1779277"/>
            <a:ext cx="4339650" cy="2866344"/>
          </a:xfrm>
          <a:prstGeom prst="rect">
            <a:avLst/>
          </a:prstGeom>
        </p:spPr>
      </p:pic>
      <p:pic>
        <p:nvPicPr>
          <p:cNvPr id="8" name="Imagen 7" descr="Imagen que contiene Gráfico de burbujas&#10;&#10;Descripción generada automáticamente">
            <a:extLst>
              <a:ext uri="{FF2B5EF4-FFF2-40B4-BE49-F238E27FC236}">
                <a16:creationId xmlns:a16="http://schemas.microsoft.com/office/drawing/2014/main" id="{29A569B6-26F7-4ABA-820C-5E6F90826E9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3316" y="1779277"/>
            <a:ext cx="4398003" cy="2879298"/>
          </a:xfrm>
          <a:prstGeom prst="rect">
            <a:avLst/>
          </a:prstGeom>
        </p:spPr>
      </p:pic>
      <p:sp>
        <p:nvSpPr>
          <p:cNvPr id="9" name="4 CuadroTexto">
            <a:extLst>
              <a:ext uri="{FF2B5EF4-FFF2-40B4-BE49-F238E27FC236}">
                <a16:creationId xmlns:a16="http://schemas.microsoft.com/office/drawing/2014/main" id="{247AB7E1-5644-415B-A2BC-38E71843F628}"/>
              </a:ext>
            </a:extLst>
          </p:cNvPr>
          <p:cNvSpPr txBox="1"/>
          <p:nvPr/>
        </p:nvSpPr>
        <p:spPr>
          <a:xfrm>
            <a:off x="683568" y="627534"/>
            <a:ext cx="6456782" cy="13029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3600" b="1" kern="0" dirty="0">
                <a:solidFill>
                  <a:schemeClr val="bg1">
                    <a:lumMod val="50000"/>
                  </a:schemeClr>
                </a:solidFill>
              </a:rPr>
              <a:t>Lógica Temporal</a:t>
            </a:r>
          </a:p>
          <a:p>
            <a:endParaRPr lang="es-ES_tradnl" sz="3200" baseline="30000" dirty="0"/>
          </a:p>
          <a:p>
            <a:r>
              <a:rPr lang="es-ES_tradnl" sz="3200" baseline="30000" dirty="0"/>
              <a:t>Representación interna de la señal analógica.</a:t>
            </a:r>
          </a:p>
        </p:txBody>
      </p:sp>
    </p:spTree>
    <p:extLst>
      <p:ext uri="{BB962C8B-B14F-4D97-AF65-F5344CB8AC3E}">
        <p14:creationId xmlns:p14="http://schemas.microsoft.com/office/powerpoint/2010/main" val="4263767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CuadroTexto"/>
          <p:cNvSpPr txBox="1"/>
          <p:nvPr/>
        </p:nvSpPr>
        <p:spPr>
          <a:xfrm>
            <a:off x="683568" y="915566"/>
            <a:ext cx="7776864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3600" b="1" kern="0" dirty="0" err="1">
                <a:solidFill>
                  <a:schemeClr val="bg1">
                    <a:lumMod val="50000"/>
                  </a:schemeClr>
                </a:solidFill>
              </a:rPr>
              <a:t>Signal</a:t>
            </a:r>
            <a:r>
              <a:rPr lang="es-ES_tradnl" sz="3600" b="1" kern="0" dirty="0">
                <a:solidFill>
                  <a:schemeClr val="bg1">
                    <a:lumMod val="50000"/>
                  </a:schemeClr>
                </a:solidFill>
              </a:rPr>
              <a:t> Temporal </a:t>
            </a:r>
            <a:r>
              <a:rPr lang="es-ES_tradnl" sz="3600" b="1" kern="0" dirty="0" err="1">
                <a:solidFill>
                  <a:schemeClr val="bg1">
                    <a:lumMod val="50000"/>
                  </a:schemeClr>
                </a:solidFill>
              </a:rPr>
              <a:t>Logic</a:t>
            </a:r>
            <a:endParaRPr lang="es-ES_tradnl" sz="3600" b="1" kern="0" dirty="0">
              <a:solidFill>
                <a:schemeClr val="bg1">
                  <a:lumMod val="50000"/>
                </a:schemeClr>
              </a:solidFill>
            </a:endParaRPr>
          </a:p>
          <a:p>
            <a:endParaRPr lang="es-ES_tradnl" sz="3200" baseline="30000" dirty="0"/>
          </a:p>
          <a:p>
            <a:endParaRPr lang="es-ES_tradnl" sz="3200" baseline="30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3200" baseline="30000" dirty="0"/>
              <a:t>Un tipo de lógica temporal dedicada a señales analógicas.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3200" baseline="30000" dirty="0"/>
              <a:t>Permite expresar características sobre la evolución de algún atributo físico.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3200" baseline="30000" dirty="0"/>
              <a:t>Las propiedades de la lógica se satisfacen con un estado o un camino.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3200" baseline="30000" dirty="0" err="1"/>
              <a:t>STLEval</a:t>
            </a:r>
            <a:r>
              <a:rPr lang="es-ES" sz="3200" baseline="30000" dirty="0"/>
              <a:t> es un intérprete de STL con extensiones cuantitativas.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_tradnl" sz="3200" baseline="30000" dirty="0"/>
          </a:p>
        </p:txBody>
      </p:sp>
      <p:sp>
        <p:nvSpPr>
          <p:cNvPr id="6" name="5 CuadroTexto"/>
          <p:cNvSpPr txBox="1"/>
          <p:nvPr/>
        </p:nvSpPr>
        <p:spPr>
          <a:xfrm>
            <a:off x="7140350" y="4803973"/>
            <a:ext cx="19009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s-ES" sz="1400" dirty="0">
                <a:solidFill>
                  <a:schemeClr val="bg1"/>
                </a:solidFill>
              </a:rPr>
              <a:t>Facultad de Informática</a:t>
            </a:r>
          </a:p>
        </p:txBody>
      </p:sp>
      <p:sp>
        <p:nvSpPr>
          <p:cNvPr id="7" name="6 CuadroTexto"/>
          <p:cNvSpPr txBox="1"/>
          <p:nvPr/>
        </p:nvSpPr>
        <p:spPr>
          <a:xfrm>
            <a:off x="6277229" y="89570"/>
            <a:ext cx="27640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s-ES" sz="1200" b="1" dirty="0">
                <a:solidFill>
                  <a:schemeClr val="bg1"/>
                </a:solidFill>
              </a:rPr>
              <a:t>Inferencia y verificación de propiedades </a:t>
            </a:r>
          </a:p>
          <a:p>
            <a:pPr algn="r"/>
            <a:r>
              <a:rPr lang="es-ES" sz="1200" b="1" dirty="0">
                <a:solidFill>
                  <a:schemeClr val="bg1"/>
                </a:solidFill>
              </a:rPr>
              <a:t>en sistemas ciber-físicos estocásticos</a:t>
            </a:r>
          </a:p>
        </p:txBody>
      </p:sp>
    </p:spTree>
    <p:extLst>
      <p:ext uri="{BB962C8B-B14F-4D97-AF65-F5344CB8AC3E}">
        <p14:creationId xmlns:p14="http://schemas.microsoft.com/office/powerpoint/2010/main" val="5492190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CuadroTexto"/>
          <p:cNvSpPr txBox="1"/>
          <p:nvPr/>
        </p:nvSpPr>
        <p:spPr>
          <a:xfrm>
            <a:off x="683568" y="915566"/>
            <a:ext cx="74888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kern="0" dirty="0">
                <a:solidFill>
                  <a:schemeClr val="bg1">
                    <a:lumMod val="50000"/>
                  </a:schemeClr>
                </a:solidFill>
              </a:rPr>
              <a:t>Definición de los nuevos operadores</a:t>
            </a:r>
            <a:endParaRPr lang="es-ES_tradnl" sz="3600" b="1" kern="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5 CuadroTexto"/>
          <p:cNvSpPr txBox="1"/>
          <p:nvPr/>
        </p:nvSpPr>
        <p:spPr>
          <a:xfrm>
            <a:off x="7140350" y="4803973"/>
            <a:ext cx="19009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s-ES" sz="1400" dirty="0">
                <a:solidFill>
                  <a:schemeClr val="bg1"/>
                </a:solidFill>
              </a:rPr>
              <a:t>Facultad de Informática</a:t>
            </a:r>
          </a:p>
        </p:txBody>
      </p:sp>
      <p:sp>
        <p:nvSpPr>
          <p:cNvPr id="7" name="6 CuadroTexto"/>
          <p:cNvSpPr txBox="1"/>
          <p:nvPr/>
        </p:nvSpPr>
        <p:spPr>
          <a:xfrm>
            <a:off x="6277229" y="89570"/>
            <a:ext cx="27640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s-ES" sz="1200" b="1" dirty="0">
                <a:solidFill>
                  <a:schemeClr val="bg1"/>
                </a:solidFill>
              </a:rPr>
              <a:t>Inferencia y verificación de propiedades </a:t>
            </a:r>
          </a:p>
          <a:p>
            <a:pPr algn="r"/>
            <a:r>
              <a:rPr lang="es-ES" sz="1200" b="1" dirty="0">
                <a:solidFill>
                  <a:schemeClr val="bg1"/>
                </a:solidFill>
              </a:rPr>
              <a:t>en sistemas ciber-físicos estocásticos</a:t>
            </a:r>
          </a:p>
        </p:txBody>
      </p:sp>
      <p:pic>
        <p:nvPicPr>
          <p:cNvPr id="3" name="Imagen 2" descr="Gráfico&#10;&#10;Descripción generada automáticamente">
            <a:extLst>
              <a:ext uri="{FF2B5EF4-FFF2-40B4-BE49-F238E27FC236}">
                <a16:creationId xmlns:a16="http://schemas.microsoft.com/office/drawing/2014/main" id="{A5F01666-C005-41DF-AC62-D2444E0C810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490" y="1926229"/>
            <a:ext cx="3791247" cy="2621430"/>
          </a:xfrm>
          <a:prstGeom prst="rect">
            <a:avLst/>
          </a:prstGeom>
        </p:spPr>
      </p:pic>
      <p:pic>
        <p:nvPicPr>
          <p:cNvPr id="4" name="Imagen 3" descr="Logotipo&#10;&#10;Descripción generada automáticamente">
            <a:extLst>
              <a:ext uri="{FF2B5EF4-FFF2-40B4-BE49-F238E27FC236}">
                <a16:creationId xmlns:a16="http://schemas.microsoft.com/office/drawing/2014/main" id="{6BF75FE9-D4D7-42C2-9A6F-FBD0542FDBC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081" y="1561897"/>
            <a:ext cx="3449430" cy="3007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7058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CuadroTexto"/>
          <p:cNvSpPr txBox="1"/>
          <p:nvPr/>
        </p:nvSpPr>
        <p:spPr>
          <a:xfrm>
            <a:off x="611560" y="1048256"/>
            <a:ext cx="792088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b="1" kern="0" dirty="0">
                <a:solidFill>
                  <a:srgbClr val="FF0000"/>
                </a:solidFill>
              </a:rPr>
              <a:t> Integración con </a:t>
            </a:r>
            <a:r>
              <a:rPr lang="es-ES" sz="7200" b="1" kern="0" dirty="0" err="1">
                <a:solidFill>
                  <a:srgbClr val="FF0000"/>
                </a:solidFill>
              </a:rPr>
              <a:t>ParetoLib</a:t>
            </a:r>
            <a:endParaRPr lang="es-ES" sz="7200" baseline="30000" dirty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_tradnl" sz="7200" baseline="30000" dirty="0"/>
          </a:p>
        </p:txBody>
      </p:sp>
      <p:sp>
        <p:nvSpPr>
          <p:cNvPr id="6" name="5 CuadroTexto"/>
          <p:cNvSpPr txBox="1"/>
          <p:nvPr/>
        </p:nvSpPr>
        <p:spPr>
          <a:xfrm>
            <a:off x="7140350" y="4803973"/>
            <a:ext cx="19009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s-ES" sz="1400" dirty="0">
                <a:solidFill>
                  <a:schemeClr val="bg1"/>
                </a:solidFill>
              </a:rPr>
              <a:t>Facultad de Informática</a:t>
            </a:r>
          </a:p>
        </p:txBody>
      </p:sp>
      <p:sp>
        <p:nvSpPr>
          <p:cNvPr id="7" name="6 CuadroTexto"/>
          <p:cNvSpPr txBox="1"/>
          <p:nvPr/>
        </p:nvSpPr>
        <p:spPr>
          <a:xfrm>
            <a:off x="6277229" y="89570"/>
            <a:ext cx="27640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s-ES" sz="1200" b="1" dirty="0">
                <a:solidFill>
                  <a:schemeClr val="bg1"/>
                </a:solidFill>
              </a:rPr>
              <a:t>Inferencia y verificación de propiedades </a:t>
            </a:r>
          </a:p>
          <a:p>
            <a:pPr algn="r"/>
            <a:r>
              <a:rPr lang="es-ES" sz="1200" b="1" dirty="0">
                <a:solidFill>
                  <a:schemeClr val="bg1"/>
                </a:solidFill>
              </a:rPr>
              <a:t>en sistemas ciber-físicos estocásticos</a:t>
            </a:r>
          </a:p>
        </p:txBody>
      </p:sp>
    </p:spTree>
    <p:extLst>
      <p:ext uri="{BB962C8B-B14F-4D97-AF65-F5344CB8AC3E}">
        <p14:creationId xmlns:p14="http://schemas.microsoft.com/office/powerpoint/2010/main" val="14880753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CuadroTexto"/>
          <p:cNvSpPr txBox="1"/>
          <p:nvPr/>
        </p:nvSpPr>
        <p:spPr>
          <a:xfrm>
            <a:off x="683568" y="915566"/>
            <a:ext cx="7704856" cy="31495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kern="0" dirty="0">
                <a:solidFill>
                  <a:schemeClr val="bg1">
                    <a:lumMod val="50000"/>
                  </a:schemeClr>
                </a:solidFill>
              </a:rPr>
              <a:t>¿Qué es </a:t>
            </a:r>
            <a:r>
              <a:rPr lang="es-ES" sz="3600" b="1" kern="0" dirty="0" err="1">
                <a:solidFill>
                  <a:schemeClr val="bg1">
                    <a:lumMod val="50000"/>
                  </a:schemeClr>
                </a:solidFill>
              </a:rPr>
              <a:t>ParetoLib</a:t>
            </a:r>
            <a:r>
              <a:rPr lang="es-ES" sz="3600" b="1" kern="0" dirty="0">
                <a:solidFill>
                  <a:schemeClr val="bg1">
                    <a:lumMod val="50000"/>
                  </a:schemeClr>
                </a:solidFill>
              </a:rPr>
              <a:t>?</a:t>
            </a:r>
            <a:endParaRPr lang="es-ES_tradnl" sz="3600" b="1" kern="0" dirty="0">
              <a:solidFill>
                <a:schemeClr val="bg1">
                  <a:lumMod val="50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_tradnl" sz="3200" baseline="30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_tradnl" sz="3200" baseline="30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3200" baseline="30000" dirty="0"/>
              <a:t>Es una biblioteca de minería que recibe una especificación paramétrica y devuelve el rango de valores de las variables para las que la propiedad se satisface o invalida.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3200" baseline="30000" dirty="0"/>
              <a:t>Evalúa instancias concretas de la fórmula temporal a través de la herramienta </a:t>
            </a:r>
            <a:r>
              <a:rPr lang="es-ES" sz="3200" baseline="30000" dirty="0" err="1"/>
              <a:t>STLEval</a:t>
            </a:r>
            <a:r>
              <a:rPr lang="es-ES" sz="3200" baseline="300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_tradnl" sz="2000" baseline="30000" dirty="0"/>
          </a:p>
        </p:txBody>
      </p:sp>
      <p:sp>
        <p:nvSpPr>
          <p:cNvPr id="6" name="5 CuadroTexto"/>
          <p:cNvSpPr txBox="1"/>
          <p:nvPr/>
        </p:nvSpPr>
        <p:spPr>
          <a:xfrm>
            <a:off x="7140350" y="4803973"/>
            <a:ext cx="19009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s-ES" sz="1400" dirty="0">
                <a:solidFill>
                  <a:schemeClr val="bg1"/>
                </a:solidFill>
              </a:rPr>
              <a:t>Facultad de Informática</a:t>
            </a:r>
          </a:p>
        </p:txBody>
      </p:sp>
      <p:sp>
        <p:nvSpPr>
          <p:cNvPr id="7" name="6 CuadroTexto"/>
          <p:cNvSpPr txBox="1"/>
          <p:nvPr/>
        </p:nvSpPr>
        <p:spPr>
          <a:xfrm>
            <a:off x="6277229" y="89570"/>
            <a:ext cx="27640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s-ES" sz="1200" b="1" dirty="0">
                <a:solidFill>
                  <a:schemeClr val="bg1"/>
                </a:solidFill>
              </a:rPr>
              <a:t>Inferencia y verificación de propiedades </a:t>
            </a:r>
          </a:p>
          <a:p>
            <a:pPr algn="r"/>
            <a:r>
              <a:rPr lang="es-ES" sz="1200" b="1" dirty="0">
                <a:solidFill>
                  <a:schemeClr val="bg1"/>
                </a:solidFill>
              </a:rPr>
              <a:t>en sistemas ciber-físicos estocásticos</a:t>
            </a:r>
          </a:p>
        </p:txBody>
      </p:sp>
    </p:spTree>
    <p:extLst>
      <p:ext uri="{BB962C8B-B14F-4D97-AF65-F5344CB8AC3E}">
        <p14:creationId xmlns:p14="http://schemas.microsoft.com/office/powerpoint/2010/main" val="34675442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CuadroTexto"/>
          <p:cNvSpPr txBox="1"/>
          <p:nvPr/>
        </p:nvSpPr>
        <p:spPr>
          <a:xfrm>
            <a:off x="683568" y="915566"/>
            <a:ext cx="7704856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kern="0" dirty="0">
                <a:solidFill>
                  <a:schemeClr val="bg1">
                    <a:lumMod val="50000"/>
                  </a:schemeClr>
                </a:solidFill>
              </a:rPr>
              <a:t>Integración</a:t>
            </a:r>
            <a:endParaRPr lang="es-ES_tradnl" sz="3600" b="1" kern="0" dirty="0">
              <a:solidFill>
                <a:schemeClr val="bg1">
                  <a:lumMod val="50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_tradnl" sz="3200" baseline="30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_tradnl" sz="3200" baseline="30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3200" baseline="30000" dirty="0"/>
              <a:t>Se ha empaquetado junto los binarios y librerías dinámicas de </a:t>
            </a:r>
            <a:r>
              <a:rPr lang="es-ES" sz="3200" baseline="30000" dirty="0" err="1"/>
              <a:t>STLEval</a:t>
            </a:r>
            <a:r>
              <a:rPr lang="es-ES" sz="3200" baseline="30000" dirty="0"/>
              <a:t> </a:t>
            </a:r>
            <a:r>
              <a:rPr lang="es-ES" sz="3200" baseline="30000" dirty="0" err="1"/>
              <a:t>precompilados</a:t>
            </a:r>
            <a:r>
              <a:rPr lang="es-ES" sz="3200" baseline="30000" dirty="0"/>
              <a:t> tanto para Linux como para Windows.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3200" baseline="30000" dirty="0"/>
              <a:t>Herramienta multiplataforma.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_tradnl" sz="2000" baseline="30000" dirty="0"/>
          </a:p>
        </p:txBody>
      </p:sp>
      <p:sp>
        <p:nvSpPr>
          <p:cNvPr id="6" name="5 CuadroTexto"/>
          <p:cNvSpPr txBox="1"/>
          <p:nvPr/>
        </p:nvSpPr>
        <p:spPr>
          <a:xfrm>
            <a:off x="7140350" y="4803973"/>
            <a:ext cx="19009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s-ES" sz="1400" dirty="0">
                <a:solidFill>
                  <a:schemeClr val="bg1"/>
                </a:solidFill>
              </a:rPr>
              <a:t>Facultad de Informática</a:t>
            </a:r>
          </a:p>
        </p:txBody>
      </p:sp>
      <p:sp>
        <p:nvSpPr>
          <p:cNvPr id="7" name="6 CuadroTexto"/>
          <p:cNvSpPr txBox="1"/>
          <p:nvPr/>
        </p:nvSpPr>
        <p:spPr>
          <a:xfrm>
            <a:off x="6277229" y="89570"/>
            <a:ext cx="27640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s-ES" sz="1200" b="1" dirty="0">
                <a:solidFill>
                  <a:schemeClr val="bg1"/>
                </a:solidFill>
              </a:rPr>
              <a:t>Inferencia y verificación de propiedades </a:t>
            </a:r>
          </a:p>
          <a:p>
            <a:pPr algn="r"/>
            <a:r>
              <a:rPr lang="es-ES" sz="1200" b="1" dirty="0">
                <a:solidFill>
                  <a:schemeClr val="bg1"/>
                </a:solidFill>
              </a:rPr>
              <a:t>en sistemas ciber-físicos estocásticos</a:t>
            </a:r>
          </a:p>
        </p:txBody>
      </p:sp>
    </p:spTree>
    <p:extLst>
      <p:ext uri="{BB962C8B-B14F-4D97-AF65-F5344CB8AC3E}">
        <p14:creationId xmlns:p14="http://schemas.microsoft.com/office/powerpoint/2010/main" val="27544592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CuadroTexto"/>
          <p:cNvSpPr txBox="1"/>
          <p:nvPr/>
        </p:nvSpPr>
        <p:spPr>
          <a:xfrm>
            <a:off x="611560" y="1417588"/>
            <a:ext cx="792087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9600" b="1" kern="0" dirty="0">
                <a:solidFill>
                  <a:srgbClr val="FF0000"/>
                </a:solidFill>
              </a:rPr>
              <a:t>Interfaz gráfica</a:t>
            </a:r>
            <a:endParaRPr lang="es-ES" sz="9600" baseline="30000" dirty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_tradnl" sz="7200" baseline="30000" dirty="0"/>
          </a:p>
        </p:txBody>
      </p:sp>
      <p:sp>
        <p:nvSpPr>
          <p:cNvPr id="6" name="5 CuadroTexto"/>
          <p:cNvSpPr txBox="1"/>
          <p:nvPr/>
        </p:nvSpPr>
        <p:spPr>
          <a:xfrm>
            <a:off x="7140350" y="4803973"/>
            <a:ext cx="19009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s-ES" sz="1400" dirty="0">
                <a:solidFill>
                  <a:schemeClr val="bg1"/>
                </a:solidFill>
              </a:rPr>
              <a:t>Facultad de Informática</a:t>
            </a:r>
          </a:p>
        </p:txBody>
      </p:sp>
      <p:sp>
        <p:nvSpPr>
          <p:cNvPr id="7" name="6 CuadroTexto"/>
          <p:cNvSpPr txBox="1"/>
          <p:nvPr/>
        </p:nvSpPr>
        <p:spPr>
          <a:xfrm>
            <a:off x="6277229" y="89570"/>
            <a:ext cx="27640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s-ES" sz="1200" b="1" dirty="0">
                <a:solidFill>
                  <a:schemeClr val="bg1"/>
                </a:solidFill>
              </a:rPr>
              <a:t>Inferencia y verificación de propiedades </a:t>
            </a:r>
          </a:p>
          <a:p>
            <a:pPr algn="r"/>
            <a:r>
              <a:rPr lang="es-ES" sz="1200" b="1" dirty="0">
                <a:solidFill>
                  <a:schemeClr val="bg1"/>
                </a:solidFill>
              </a:rPr>
              <a:t>en sistemas ciber-físicos estocásticos</a:t>
            </a:r>
          </a:p>
        </p:txBody>
      </p:sp>
    </p:spTree>
    <p:extLst>
      <p:ext uri="{BB962C8B-B14F-4D97-AF65-F5344CB8AC3E}">
        <p14:creationId xmlns:p14="http://schemas.microsoft.com/office/powerpoint/2010/main" val="37036855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CuadroTexto"/>
          <p:cNvSpPr txBox="1"/>
          <p:nvPr/>
        </p:nvSpPr>
        <p:spPr>
          <a:xfrm>
            <a:off x="683568" y="915566"/>
            <a:ext cx="7704856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kern="0" dirty="0">
                <a:solidFill>
                  <a:schemeClr val="bg1">
                    <a:lumMod val="50000"/>
                  </a:schemeClr>
                </a:solidFill>
              </a:rPr>
              <a:t> Estructura</a:t>
            </a:r>
            <a:endParaRPr lang="es-ES_tradnl" sz="3600" b="1" kern="0" dirty="0">
              <a:solidFill>
                <a:schemeClr val="bg1">
                  <a:lumMod val="50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_tradnl" sz="3200" baseline="30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3200" baseline="30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_tradnl" sz="2000" baseline="30000" dirty="0"/>
          </a:p>
        </p:txBody>
      </p:sp>
      <p:sp>
        <p:nvSpPr>
          <p:cNvPr id="6" name="5 CuadroTexto"/>
          <p:cNvSpPr txBox="1"/>
          <p:nvPr/>
        </p:nvSpPr>
        <p:spPr>
          <a:xfrm>
            <a:off x="7140350" y="4803973"/>
            <a:ext cx="19009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s-ES" sz="1400" dirty="0">
                <a:solidFill>
                  <a:schemeClr val="bg1"/>
                </a:solidFill>
              </a:rPr>
              <a:t>Facultad de Informática</a:t>
            </a:r>
          </a:p>
        </p:txBody>
      </p:sp>
      <p:sp>
        <p:nvSpPr>
          <p:cNvPr id="7" name="6 CuadroTexto"/>
          <p:cNvSpPr txBox="1"/>
          <p:nvPr/>
        </p:nvSpPr>
        <p:spPr>
          <a:xfrm>
            <a:off x="6277229" y="89570"/>
            <a:ext cx="27640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s-ES" sz="1200" b="1" dirty="0">
                <a:solidFill>
                  <a:schemeClr val="bg1"/>
                </a:solidFill>
              </a:rPr>
              <a:t>Inferencia y verificación de propiedades </a:t>
            </a:r>
          </a:p>
          <a:p>
            <a:pPr algn="r"/>
            <a:r>
              <a:rPr lang="es-ES" sz="1200" b="1" dirty="0">
                <a:solidFill>
                  <a:schemeClr val="bg1"/>
                </a:solidFill>
              </a:rPr>
              <a:t>en sistemas ciber-físicos estocásticos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0D53C159-EF36-42C0-847F-5C34C34C9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962" y="1995686"/>
            <a:ext cx="8708076" cy="2558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6332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CuadroTexto"/>
          <p:cNvSpPr txBox="1"/>
          <p:nvPr/>
        </p:nvSpPr>
        <p:spPr>
          <a:xfrm>
            <a:off x="2243221" y="1930549"/>
            <a:ext cx="4657557" cy="12824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9600" b="1" kern="0" baseline="30000" dirty="0">
                <a:solidFill>
                  <a:srgbClr val="FF0000"/>
                </a:solidFill>
              </a:rPr>
              <a:t>Introducción</a:t>
            </a:r>
            <a:endParaRPr lang="es-ES" sz="9600" baseline="30000" dirty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_tradnl" sz="2000" baseline="30000" dirty="0"/>
          </a:p>
        </p:txBody>
      </p:sp>
      <p:sp>
        <p:nvSpPr>
          <p:cNvPr id="6" name="5 CuadroTexto"/>
          <p:cNvSpPr txBox="1"/>
          <p:nvPr/>
        </p:nvSpPr>
        <p:spPr>
          <a:xfrm>
            <a:off x="7140350" y="4803973"/>
            <a:ext cx="19009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s-ES" sz="1400" dirty="0">
                <a:solidFill>
                  <a:schemeClr val="bg1"/>
                </a:solidFill>
              </a:rPr>
              <a:t>Facultad de Informática</a:t>
            </a:r>
          </a:p>
        </p:txBody>
      </p:sp>
      <p:sp>
        <p:nvSpPr>
          <p:cNvPr id="7" name="6 CuadroTexto"/>
          <p:cNvSpPr txBox="1"/>
          <p:nvPr/>
        </p:nvSpPr>
        <p:spPr>
          <a:xfrm>
            <a:off x="6277229" y="89570"/>
            <a:ext cx="27640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s-ES" sz="1200" b="1" dirty="0">
                <a:solidFill>
                  <a:schemeClr val="bg1"/>
                </a:solidFill>
              </a:rPr>
              <a:t>Inferencia y verificación de propiedades </a:t>
            </a:r>
          </a:p>
          <a:p>
            <a:pPr algn="r"/>
            <a:r>
              <a:rPr lang="es-ES" sz="1200" b="1" dirty="0">
                <a:solidFill>
                  <a:schemeClr val="bg1"/>
                </a:solidFill>
              </a:rPr>
              <a:t>en sistemas ciber-físicos estocásticos</a:t>
            </a:r>
          </a:p>
        </p:txBody>
      </p:sp>
    </p:spTree>
    <p:extLst>
      <p:ext uri="{BB962C8B-B14F-4D97-AF65-F5344CB8AC3E}">
        <p14:creationId xmlns:p14="http://schemas.microsoft.com/office/powerpoint/2010/main" val="36725958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CuadroTexto"/>
          <p:cNvSpPr txBox="1"/>
          <p:nvPr/>
        </p:nvSpPr>
        <p:spPr>
          <a:xfrm>
            <a:off x="683568" y="915566"/>
            <a:ext cx="7704856" cy="2821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kern="0" dirty="0">
                <a:solidFill>
                  <a:schemeClr val="bg1">
                    <a:lumMod val="50000"/>
                  </a:schemeClr>
                </a:solidFill>
              </a:rPr>
              <a:t> Bibliotecas utilizadas</a:t>
            </a:r>
          </a:p>
          <a:p>
            <a:endParaRPr lang="es-ES_tradnl" sz="3200" baseline="30000" dirty="0"/>
          </a:p>
          <a:p>
            <a:endParaRPr lang="es-ES_tradnl" sz="3200" baseline="30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3200" baseline="30000" dirty="0"/>
              <a:t>PyQt5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3200" baseline="30000" dirty="0" err="1"/>
              <a:t>Matplotlib</a:t>
            </a:r>
            <a:endParaRPr lang="es-ES" sz="3200" baseline="30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3200" baseline="30000" dirty="0"/>
              <a:t>Pandas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3200" baseline="30000" dirty="0" err="1"/>
              <a:t>Seaborn</a:t>
            </a:r>
            <a:endParaRPr lang="es-ES" sz="3200" baseline="30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_tradnl" sz="2000" baseline="30000" dirty="0"/>
          </a:p>
        </p:txBody>
      </p:sp>
      <p:sp>
        <p:nvSpPr>
          <p:cNvPr id="6" name="5 CuadroTexto"/>
          <p:cNvSpPr txBox="1"/>
          <p:nvPr/>
        </p:nvSpPr>
        <p:spPr>
          <a:xfrm>
            <a:off x="7140350" y="4803973"/>
            <a:ext cx="19009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s-ES" sz="1400" dirty="0">
                <a:solidFill>
                  <a:schemeClr val="bg1"/>
                </a:solidFill>
              </a:rPr>
              <a:t>Facultad de Informática</a:t>
            </a:r>
          </a:p>
        </p:txBody>
      </p:sp>
      <p:sp>
        <p:nvSpPr>
          <p:cNvPr id="7" name="6 CuadroTexto"/>
          <p:cNvSpPr txBox="1"/>
          <p:nvPr/>
        </p:nvSpPr>
        <p:spPr>
          <a:xfrm>
            <a:off x="6277229" y="89570"/>
            <a:ext cx="27640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s-ES" sz="1200" b="1" dirty="0">
                <a:solidFill>
                  <a:schemeClr val="bg1"/>
                </a:solidFill>
              </a:rPr>
              <a:t>Inferencia y verificación de propiedades </a:t>
            </a:r>
          </a:p>
          <a:p>
            <a:pPr algn="r"/>
            <a:r>
              <a:rPr lang="es-ES" sz="1200" b="1" dirty="0">
                <a:solidFill>
                  <a:schemeClr val="bg1"/>
                </a:solidFill>
              </a:rPr>
              <a:t>en sistemas ciber-físicos estocásticos</a:t>
            </a:r>
          </a:p>
        </p:txBody>
      </p:sp>
    </p:spTree>
    <p:extLst>
      <p:ext uri="{BB962C8B-B14F-4D97-AF65-F5344CB8AC3E}">
        <p14:creationId xmlns:p14="http://schemas.microsoft.com/office/powerpoint/2010/main" val="33696970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CuadroTexto"/>
          <p:cNvSpPr txBox="1"/>
          <p:nvPr/>
        </p:nvSpPr>
        <p:spPr>
          <a:xfrm>
            <a:off x="1163589" y="1417588"/>
            <a:ext cx="681682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9600" b="1" kern="0" dirty="0">
                <a:solidFill>
                  <a:srgbClr val="FF0000"/>
                </a:solidFill>
              </a:rPr>
              <a:t>Demo</a:t>
            </a:r>
            <a:endParaRPr lang="es-ES" sz="9600" baseline="30000" dirty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_tradnl" sz="7200" baseline="30000" dirty="0"/>
          </a:p>
        </p:txBody>
      </p:sp>
      <p:sp>
        <p:nvSpPr>
          <p:cNvPr id="6" name="5 CuadroTexto"/>
          <p:cNvSpPr txBox="1"/>
          <p:nvPr/>
        </p:nvSpPr>
        <p:spPr>
          <a:xfrm>
            <a:off x="7140350" y="4803973"/>
            <a:ext cx="19009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s-ES" sz="1400" dirty="0">
                <a:solidFill>
                  <a:schemeClr val="bg1"/>
                </a:solidFill>
              </a:rPr>
              <a:t>Facultad de Informática</a:t>
            </a:r>
          </a:p>
        </p:txBody>
      </p:sp>
      <p:sp>
        <p:nvSpPr>
          <p:cNvPr id="7" name="6 CuadroTexto"/>
          <p:cNvSpPr txBox="1"/>
          <p:nvPr/>
        </p:nvSpPr>
        <p:spPr>
          <a:xfrm>
            <a:off x="6277229" y="89570"/>
            <a:ext cx="27640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s-ES" sz="1200" b="1" dirty="0">
                <a:solidFill>
                  <a:schemeClr val="bg1"/>
                </a:solidFill>
              </a:rPr>
              <a:t>Inferencia y verificación de propiedades </a:t>
            </a:r>
          </a:p>
          <a:p>
            <a:pPr algn="r"/>
            <a:r>
              <a:rPr lang="es-ES" sz="1200" b="1" dirty="0">
                <a:solidFill>
                  <a:schemeClr val="bg1"/>
                </a:solidFill>
              </a:rPr>
              <a:t>en sistemas ciber-físicos estocásticos</a:t>
            </a:r>
          </a:p>
        </p:txBody>
      </p:sp>
    </p:spTree>
    <p:extLst>
      <p:ext uri="{BB962C8B-B14F-4D97-AF65-F5344CB8AC3E}">
        <p14:creationId xmlns:p14="http://schemas.microsoft.com/office/powerpoint/2010/main" val="3263387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CuadroTexto"/>
          <p:cNvSpPr txBox="1"/>
          <p:nvPr/>
        </p:nvSpPr>
        <p:spPr>
          <a:xfrm>
            <a:off x="683568" y="915566"/>
            <a:ext cx="77048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kern="0" dirty="0">
                <a:solidFill>
                  <a:schemeClr val="bg1">
                    <a:lumMod val="50000"/>
                  </a:schemeClr>
                </a:solidFill>
              </a:rPr>
              <a:t> Guía de uso (Demo o Video)</a:t>
            </a:r>
            <a:endParaRPr lang="es-ES_tradnl" sz="3600" b="1" kern="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5 CuadroTexto"/>
          <p:cNvSpPr txBox="1"/>
          <p:nvPr/>
        </p:nvSpPr>
        <p:spPr>
          <a:xfrm>
            <a:off x="7140350" y="4803973"/>
            <a:ext cx="19009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s-ES" sz="1400" dirty="0">
                <a:solidFill>
                  <a:schemeClr val="bg1"/>
                </a:solidFill>
              </a:rPr>
              <a:t>Facultad de Informática</a:t>
            </a:r>
          </a:p>
        </p:txBody>
      </p:sp>
      <p:sp>
        <p:nvSpPr>
          <p:cNvPr id="7" name="6 CuadroTexto"/>
          <p:cNvSpPr txBox="1"/>
          <p:nvPr/>
        </p:nvSpPr>
        <p:spPr>
          <a:xfrm>
            <a:off x="6277229" y="89570"/>
            <a:ext cx="27640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s-ES" sz="1200" b="1" dirty="0">
                <a:solidFill>
                  <a:schemeClr val="bg1"/>
                </a:solidFill>
              </a:rPr>
              <a:t>Inferencia y verificación de propiedades </a:t>
            </a:r>
          </a:p>
          <a:p>
            <a:pPr algn="r"/>
            <a:r>
              <a:rPr lang="es-ES" sz="1200" b="1" dirty="0">
                <a:solidFill>
                  <a:schemeClr val="bg1"/>
                </a:solidFill>
              </a:rPr>
              <a:t>en sistemas ciber-físicos estocásticos</a:t>
            </a:r>
          </a:p>
        </p:txBody>
      </p:sp>
      <p:pic>
        <p:nvPicPr>
          <p:cNvPr id="2" name="video_interfaz 2">
            <a:hlinkClick r:id="" action="ppaction://media"/>
            <a:extLst>
              <a:ext uri="{FF2B5EF4-FFF2-40B4-BE49-F238E27FC236}">
                <a16:creationId xmlns:a16="http://schemas.microsoft.com/office/drawing/2014/main" id="{C225E5B0-893C-4343-823C-F328E9A770A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450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437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CuadroTexto"/>
          <p:cNvSpPr txBox="1"/>
          <p:nvPr/>
        </p:nvSpPr>
        <p:spPr>
          <a:xfrm>
            <a:off x="1163589" y="1417588"/>
            <a:ext cx="681682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9600" b="1" kern="0" dirty="0">
                <a:solidFill>
                  <a:srgbClr val="FF0000"/>
                </a:solidFill>
              </a:rPr>
              <a:t>Conclusiones</a:t>
            </a:r>
            <a:endParaRPr lang="es-ES" sz="9600" baseline="30000" dirty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_tradnl" sz="7200" baseline="30000" dirty="0"/>
          </a:p>
        </p:txBody>
      </p:sp>
      <p:sp>
        <p:nvSpPr>
          <p:cNvPr id="6" name="5 CuadroTexto"/>
          <p:cNvSpPr txBox="1"/>
          <p:nvPr/>
        </p:nvSpPr>
        <p:spPr>
          <a:xfrm>
            <a:off x="7140350" y="4803973"/>
            <a:ext cx="19009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s-ES" sz="1400" dirty="0">
                <a:solidFill>
                  <a:schemeClr val="bg1"/>
                </a:solidFill>
              </a:rPr>
              <a:t>Facultad de Informática</a:t>
            </a:r>
          </a:p>
        </p:txBody>
      </p:sp>
      <p:sp>
        <p:nvSpPr>
          <p:cNvPr id="7" name="6 CuadroTexto"/>
          <p:cNvSpPr txBox="1"/>
          <p:nvPr/>
        </p:nvSpPr>
        <p:spPr>
          <a:xfrm>
            <a:off x="6277229" y="89570"/>
            <a:ext cx="27640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s-ES" sz="1200" b="1" dirty="0">
                <a:solidFill>
                  <a:schemeClr val="bg1"/>
                </a:solidFill>
              </a:rPr>
              <a:t>Inferencia y verificación de propiedades </a:t>
            </a:r>
          </a:p>
          <a:p>
            <a:pPr algn="r"/>
            <a:r>
              <a:rPr lang="es-ES" sz="1200" b="1" dirty="0">
                <a:solidFill>
                  <a:schemeClr val="bg1"/>
                </a:solidFill>
              </a:rPr>
              <a:t>en sistemas ciber-físicos estocásticos</a:t>
            </a:r>
          </a:p>
        </p:txBody>
      </p:sp>
    </p:spTree>
    <p:extLst>
      <p:ext uri="{BB962C8B-B14F-4D97-AF65-F5344CB8AC3E}">
        <p14:creationId xmlns:p14="http://schemas.microsoft.com/office/powerpoint/2010/main" val="3905531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CuadroTexto"/>
          <p:cNvSpPr txBox="1"/>
          <p:nvPr/>
        </p:nvSpPr>
        <p:spPr>
          <a:xfrm>
            <a:off x="719572" y="996960"/>
            <a:ext cx="7704856" cy="3806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kern="0" dirty="0">
                <a:solidFill>
                  <a:schemeClr val="bg1">
                    <a:lumMod val="50000"/>
                  </a:schemeClr>
                </a:solidFill>
              </a:rPr>
              <a:t> Conclusiones</a:t>
            </a:r>
          </a:p>
          <a:p>
            <a:endParaRPr lang="es-ES_tradnl" sz="3200" baseline="30000" dirty="0"/>
          </a:p>
          <a:p>
            <a:endParaRPr lang="es-ES_tradnl" sz="3200" baseline="30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3200" baseline="30000" dirty="0"/>
              <a:t>Documentación e investigación.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3200" baseline="30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3200" baseline="30000" dirty="0"/>
              <a:t>Capacidades de </a:t>
            </a:r>
            <a:r>
              <a:rPr lang="es-ES" sz="3200" baseline="30000" dirty="0" err="1"/>
              <a:t>STLEval</a:t>
            </a:r>
            <a:r>
              <a:rPr lang="es-ES" sz="3200" baseline="30000" dirty="0"/>
              <a:t> extendidas con la derivada y la integral.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3200" baseline="30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3200" baseline="30000" dirty="0"/>
              <a:t>Actualización de </a:t>
            </a:r>
            <a:r>
              <a:rPr lang="es-ES" sz="3200" baseline="30000" dirty="0" err="1"/>
              <a:t>ParetoLib</a:t>
            </a:r>
            <a:r>
              <a:rPr lang="es-ES" sz="3200" baseline="300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3200" baseline="30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3200" baseline="30000" dirty="0"/>
              <a:t>Aportada una interfaz gráfica.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_tradnl" sz="2000" baseline="30000" dirty="0"/>
          </a:p>
        </p:txBody>
      </p:sp>
      <p:sp>
        <p:nvSpPr>
          <p:cNvPr id="6" name="5 CuadroTexto"/>
          <p:cNvSpPr txBox="1"/>
          <p:nvPr/>
        </p:nvSpPr>
        <p:spPr>
          <a:xfrm>
            <a:off x="7140350" y="4803973"/>
            <a:ext cx="19009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s-ES" sz="1400" dirty="0">
                <a:solidFill>
                  <a:schemeClr val="bg1"/>
                </a:solidFill>
              </a:rPr>
              <a:t>Facultad de Informática</a:t>
            </a:r>
          </a:p>
        </p:txBody>
      </p:sp>
      <p:sp>
        <p:nvSpPr>
          <p:cNvPr id="7" name="6 CuadroTexto"/>
          <p:cNvSpPr txBox="1"/>
          <p:nvPr/>
        </p:nvSpPr>
        <p:spPr>
          <a:xfrm>
            <a:off x="6277229" y="89570"/>
            <a:ext cx="27640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s-ES" sz="1200" b="1" dirty="0">
                <a:solidFill>
                  <a:schemeClr val="bg1"/>
                </a:solidFill>
              </a:rPr>
              <a:t>Inferencia y verificación de propiedades </a:t>
            </a:r>
          </a:p>
          <a:p>
            <a:pPr algn="r"/>
            <a:r>
              <a:rPr lang="es-ES" sz="1200" b="1" dirty="0">
                <a:solidFill>
                  <a:schemeClr val="bg1"/>
                </a:solidFill>
              </a:rPr>
              <a:t>en sistemas ciber-físicos estocásticos</a:t>
            </a:r>
          </a:p>
        </p:txBody>
      </p:sp>
    </p:spTree>
    <p:extLst>
      <p:ext uri="{BB962C8B-B14F-4D97-AF65-F5344CB8AC3E}">
        <p14:creationId xmlns:p14="http://schemas.microsoft.com/office/powerpoint/2010/main" val="40280466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CuadroTexto"/>
          <p:cNvSpPr txBox="1"/>
          <p:nvPr/>
        </p:nvSpPr>
        <p:spPr>
          <a:xfrm>
            <a:off x="683568" y="915566"/>
            <a:ext cx="7704856" cy="4257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kern="0" dirty="0">
                <a:solidFill>
                  <a:schemeClr val="bg1">
                    <a:lumMod val="50000"/>
                  </a:schemeClr>
                </a:solidFill>
              </a:rPr>
              <a:t> Trabajo futuro</a:t>
            </a:r>
            <a:endParaRPr lang="es-ES_tradnl" sz="3600" b="1" kern="0" dirty="0">
              <a:solidFill>
                <a:schemeClr val="bg1">
                  <a:lumMod val="50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_tradnl" sz="3200" baseline="30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_tradnl" sz="3200" baseline="30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3200" baseline="30000" dirty="0"/>
              <a:t>Parámetros adicionales en la interfaz gráfica, como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s-ES" sz="3200" baseline="30000" dirty="0"/>
              <a:t>Grado de precisión del aprendizaje.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s-ES" sz="3200" baseline="30000" dirty="0"/>
              <a:t>Nivel de paralelismo en los cálculos de </a:t>
            </a:r>
            <a:r>
              <a:rPr lang="es-ES" sz="3200" baseline="30000" dirty="0" err="1"/>
              <a:t>ParetoLib</a:t>
            </a:r>
            <a:r>
              <a:rPr lang="es-ES" sz="3200" baseline="300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3200" baseline="30000" dirty="0"/>
              <a:t>Nuevos tipos de interpolación. Permitirá nuevos operadores lógicos como el operador probabilidad.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3200" baseline="30000" dirty="0"/>
              <a:t>Implementación de un procesador de lenguaje natural de las propiedades lógicas de STL.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3200" baseline="30000" dirty="0" err="1"/>
              <a:t>Reimplementar</a:t>
            </a:r>
            <a:r>
              <a:rPr lang="es-ES" sz="3200" baseline="30000" dirty="0"/>
              <a:t> el núcleo de </a:t>
            </a:r>
            <a:r>
              <a:rPr lang="es-ES" sz="3200" baseline="30000" dirty="0" err="1"/>
              <a:t>ParetoLib</a:t>
            </a:r>
            <a:r>
              <a:rPr lang="es-ES" sz="3200" baseline="300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3200" baseline="30000" dirty="0"/>
          </a:p>
        </p:txBody>
      </p:sp>
      <p:sp>
        <p:nvSpPr>
          <p:cNvPr id="6" name="5 CuadroTexto"/>
          <p:cNvSpPr txBox="1"/>
          <p:nvPr/>
        </p:nvSpPr>
        <p:spPr>
          <a:xfrm>
            <a:off x="7140350" y="4803973"/>
            <a:ext cx="19009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s-ES" sz="1400" dirty="0">
                <a:solidFill>
                  <a:schemeClr val="bg1"/>
                </a:solidFill>
              </a:rPr>
              <a:t>Facultad de Informática</a:t>
            </a:r>
          </a:p>
        </p:txBody>
      </p:sp>
      <p:sp>
        <p:nvSpPr>
          <p:cNvPr id="7" name="6 CuadroTexto"/>
          <p:cNvSpPr txBox="1"/>
          <p:nvPr/>
        </p:nvSpPr>
        <p:spPr>
          <a:xfrm>
            <a:off x="6277229" y="89570"/>
            <a:ext cx="27640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s-ES" sz="1200" b="1" dirty="0">
                <a:solidFill>
                  <a:schemeClr val="bg1"/>
                </a:solidFill>
              </a:rPr>
              <a:t>Inferencia y verificación de propiedades </a:t>
            </a:r>
          </a:p>
          <a:p>
            <a:pPr algn="r"/>
            <a:r>
              <a:rPr lang="es-ES" sz="1200" b="1" dirty="0">
                <a:solidFill>
                  <a:schemeClr val="bg1"/>
                </a:solidFill>
              </a:rPr>
              <a:t>en sistemas ciber-físicos estocásticos</a:t>
            </a:r>
          </a:p>
        </p:txBody>
      </p:sp>
    </p:spTree>
    <p:extLst>
      <p:ext uri="{BB962C8B-B14F-4D97-AF65-F5344CB8AC3E}">
        <p14:creationId xmlns:p14="http://schemas.microsoft.com/office/powerpoint/2010/main" val="24441908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CuadroTexto"/>
          <p:cNvSpPr txBox="1"/>
          <p:nvPr/>
        </p:nvSpPr>
        <p:spPr>
          <a:xfrm>
            <a:off x="683568" y="915566"/>
            <a:ext cx="770485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3200" baseline="30000" dirty="0"/>
              <a:t>Nuevos tipos de interpolación. Permitirá nuevos operadores lógicos como el operador probabilidad.</a:t>
            </a:r>
          </a:p>
          <a:p>
            <a:endParaRPr lang="es-ES" sz="3200" baseline="30000" dirty="0"/>
          </a:p>
        </p:txBody>
      </p:sp>
      <p:sp>
        <p:nvSpPr>
          <p:cNvPr id="6" name="5 CuadroTexto"/>
          <p:cNvSpPr txBox="1"/>
          <p:nvPr/>
        </p:nvSpPr>
        <p:spPr>
          <a:xfrm>
            <a:off x="7140350" y="4803973"/>
            <a:ext cx="19009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s-ES" sz="1400" dirty="0">
                <a:solidFill>
                  <a:schemeClr val="bg1"/>
                </a:solidFill>
              </a:rPr>
              <a:t>Facultad de Informática</a:t>
            </a:r>
          </a:p>
        </p:txBody>
      </p:sp>
      <p:sp>
        <p:nvSpPr>
          <p:cNvPr id="7" name="6 CuadroTexto"/>
          <p:cNvSpPr txBox="1"/>
          <p:nvPr/>
        </p:nvSpPr>
        <p:spPr>
          <a:xfrm>
            <a:off x="6277229" y="89570"/>
            <a:ext cx="27640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s-ES" sz="1200" b="1" dirty="0">
                <a:solidFill>
                  <a:schemeClr val="bg1"/>
                </a:solidFill>
              </a:rPr>
              <a:t>Inferencia y verificación de propiedades </a:t>
            </a:r>
          </a:p>
          <a:p>
            <a:pPr algn="r"/>
            <a:r>
              <a:rPr lang="es-ES" sz="1200" b="1" dirty="0">
                <a:solidFill>
                  <a:schemeClr val="bg1"/>
                </a:solidFill>
              </a:rPr>
              <a:t>en sistemas ciber-físicos estocásticos</a:t>
            </a:r>
          </a:p>
        </p:txBody>
      </p:sp>
      <p:pic>
        <p:nvPicPr>
          <p:cNvPr id="3" name="Imagen 2" descr="Diagrama de Venn&#10;&#10;Descripción generada automáticamente">
            <a:extLst>
              <a:ext uri="{FF2B5EF4-FFF2-40B4-BE49-F238E27FC236}">
                <a16:creationId xmlns:a16="http://schemas.microsoft.com/office/drawing/2014/main" id="{2DBDB626-43A0-4E74-9E93-B9916A08534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036" y="1779277"/>
            <a:ext cx="4339650" cy="2866344"/>
          </a:xfrm>
          <a:prstGeom prst="rect">
            <a:avLst/>
          </a:prstGeom>
        </p:spPr>
      </p:pic>
      <p:pic>
        <p:nvPicPr>
          <p:cNvPr id="8" name="Imagen 7" descr="Imagen que contiene Gráfico de burbujas&#10;&#10;Descripción generada automáticamente">
            <a:extLst>
              <a:ext uri="{FF2B5EF4-FFF2-40B4-BE49-F238E27FC236}">
                <a16:creationId xmlns:a16="http://schemas.microsoft.com/office/drawing/2014/main" id="{29A569B6-26F7-4ABA-820C-5E6F90826E9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3316" y="1779277"/>
            <a:ext cx="4398003" cy="2879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4875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CuadroTexto"/>
          <p:cNvSpPr txBox="1"/>
          <p:nvPr/>
        </p:nvSpPr>
        <p:spPr>
          <a:xfrm>
            <a:off x="683568" y="915566"/>
            <a:ext cx="7704856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3600" b="1" kern="0" dirty="0">
                <a:solidFill>
                  <a:schemeClr val="bg1">
                    <a:lumMod val="50000"/>
                  </a:schemeClr>
                </a:solidFill>
              </a:rPr>
              <a:t> Sistemas </a:t>
            </a:r>
            <a:r>
              <a:rPr lang="es-ES_tradnl" sz="3600" b="1" kern="0" dirty="0" err="1">
                <a:solidFill>
                  <a:schemeClr val="bg1">
                    <a:lumMod val="50000"/>
                  </a:schemeClr>
                </a:solidFill>
              </a:rPr>
              <a:t>ciberfísicos</a:t>
            </a:r>
            <a:endParaRPr lang="es-ES_tradnl" sz="3600" b="1" kern="0" dirty="0">
              <a:solidFill>
                <a:schemeClr val="bg1">
                  <a:lumMod val="50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_tradnl" sz="2000" baseline="30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_tradnl" sz="2000" baseline="30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3200" baseline="30000" dirty="0"/>
              <a:t>Un tipo especial de sistemas en tiempo real.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3200" baseline="30000" dirty="0"/>
              <a:t>Combinan un micro controlador o programa software con uno o varios sensores que interactúan sobre una variable física.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3200" baseline="30000" dirty="0"/>
              <a:t>Ejemplos: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s-ES" sz="3200" baseline="30000" dirty="0"/>
              <a:t>ordenador de a bordo que regula la velocidad de crucero de un vehículo.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s-ES" sz="3200" baseline="30000" dirty="0"/>
              <a:t>el piloto automático que controla la altitud y trayectoria de un avión.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000" baseline="30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_tradnl" sz="2000" baseline="30000" dirty="0"/>
          </a:p>
        </p:txBody>
      </p:sp>
      <p:sp>
        <p:nvSpPr>
          <p:cNvPr id="6" name="5 CuadroTexto"/>
          <p:cNvSpPr txBox="1"/>
          <p:nvPr/>
        </p:nvSpPr>
        <p:spPr>
          <a:xfrm>
            <a:off x="7140350" y="4803973"/>
            <a:ext cx="19009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s-ES" sz="1400" dirty="0">
                <a:solidFill>
                  <a:schemeClr val="bg1"/>
                </a:solidFill>
              </a:rPr>
              <a:t>Facultad de Informática</a:t>
            </a:r>
          </a:p>
        </p:txBody>
      </p:sp>
      <p:sp>
        <p:nvSpPr>
          <p:cNvPr id="7" name="6 CuadroTexto"/>
          <p:cNvSpPr txBox="1"/>
          <p:nvPr/>
        </p:nvSpPr>
        <p:spPr>
          <a:xfrm>
            <a:off x="6277229" y="89570"/>
            <a:ext cx="27640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s-ES" sz="1200" b="1" dirty="0">
                <a:solidFill>
                  <a:schemeClr val="bg1"/>
                </a:solidFill>
              </a:rPr>
              <a:t>Inferencia y verificación de propiedades </a:t>
            </a:r>
          </a:p>
          <a:p>
            <a:pPr algn="r"/>
            <a:r>
              <a:rPr lang="es-ES" sz="1200" b="1" dirty="0">
                <a:solidFill>
                  <a:schemeClr val="bg1"/>
                </a:solidFill>
              </a:rPr>
              <a:t>en sistemas ciber-físicos estocásticos</a:t>
            </a:r>
          </a:p>
        </p:txBody>
      </p:sp>
    </p:spTree>
    <p:extLst>
      <p:ext uri="{BB962C8B-B14F-4D97-AF65-F5344CB8AC3E}">
        <p14:creationId xmlns:p14="http://schemas.microsoft.com/office/powerpoint/2010/main" val="28253450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CuadroTexto"/>
          <p:cNvSpPr txBox="1"/>
          <p:nvPr/>
        </p:nvSpPr>
        <p:spPr>
          <a:xfrm>
            <a:off x="683568" y="915566"/>
            <a:ext cx="7704856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3600" b="1" kern="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s-ES_tradnl" sz="3600" b="1" kern="0" dirty="0" err="1">
                <a:solidFill>
                  <a:schemeClr val="bg1">
                    <a:lumMod val="50000"/>
                  </a:schemeClr>
                </a:solidFill>
              </a:rPr>
              <a:t>Runtime</a:t>
            </a:r>
            <a:r>
              <a:rPr lang="es-ES_tradnl" sz="3600" b="1" kern="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s-ES_tradnl" sz="3600" b="1" kern="0" dirty="0" err="1">
                <a:solidFill>
                  <a:schemeClr val="bg1">
                    <a:lumMod val="50000"/>
                  </a:schemeClr>
                </a:solidFill>
              </a:rPr>
              <a:t>verification</a:t>
            </a:r>
            <a:endParaRPr lang="es-ES_tradnl" sz="3600" b="1" kern="0" dirty="0">
              <a:solidFill>
                <a:schemeClr val="bg1">
                  <a:lumMod val="50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_tradnl" sz="2000" baseline="30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_tradnl" sz="2000" baseline="30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3200" baseline="30000" dirty="0"/>
              <a:t>Técnicas de verificación en tiempo de ejecución.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3200" baseline="30000" dirty="0"/>
              <a:t>Implementan un monitor que supervisa la ejecución.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3200" baseline="30000" dirty="0"/>
              <a:t>Los monitores actúan como guardianes.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3200" baseline="30000" dirty="0"/>
              <a:t>Alertan cuando la ejecución se desvía del comportamiento deseado.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3200" baseline="30000" dirty="0"/>
              <a:t>También pueden revertir ese hecho y redirigir el sistema hacia un estado saludable.</a:t>
            </a:r>
            <a:endParaRPr lang="es-ES_tradnl" sz="3200" baseline="30000" dirty="0"/>
          </a:p>
        </p:txBody>
      </p:sp>
      <p:sp>
        <p:nvSpPr>
          <p:cNvPr id="6" name="5 CuadroTexto"/>
          <p:cNvSpPr txBox="1"/>
          <p:nvPr/>
        </p:nvSpPr>
        <p:spPr>
          <a:xfrm>
            <a:off x="7140350" y="4803973"/>
            <a:ext cx="19009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s-ES" sz="1400" dirty="0">
                <a:solidFill>
                  <a:schemeClr val="bg1"/>
                </a:solidFill>
              </a:rPr>
              <a:t>Facultad de Informática</a:t>
            </a:r>
          </a:p>
        </p:txBody>
      </p:sp>
      <p:sp>
        <p:nvSpPr>
          <p:cNvPr id="7" name="6 CuadroTexto"/>
          <p:cNvSpPr txBox="1"/>
          <p:nvPr/>
        </p:nvSpPr>
        <p:spPr>
          <a:xfrm>
            <a:off x="6277229" y="89570"/>
            <a:ext cx="27640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s-ES" sz="1200" b="1" dirty="0">
                <a:solidFill>
                  <a:schemeClr val="bg1"/>
                </a:solidFill>
              </a:rPr>
              <a:t>Inferencia y verificación de propiedades </a:t>
            </a:r>
          </a:p>
          <a:p>
            <a:pPr algn="r"/>
            <a:r>
              <a:rPr lang="es-ES" sz="1200" b="1" dirty="0">
                <a:solidFill>
                  <a:schemeClr val="bg1"/>
                </a:solidFill>
              </a:rPr>
              <a:t>en sistemas ciber-físicos estocásticos</a:t>
            </a:r>
          </a:p>
        </p:txBody>
      </p:sp>
    </p:spTree>
    <p:extLst>
      <p:ext uri="{BB962C8B-B14F-4D97-AF65-F5344CB8AC3E}">
        <p14:creationId xmlns:p14="http://schemas.microsoft.com/office/powerpoint/2010/main" val="23084337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CuadroTexto"/>
          <p:cNvSpPr txBox="1"/>
          <p:nvPr/>
        </p:nvSpPr>
        <p:spPr>
          <a:xfrm>
            <a:off x="683568" y="915566"/>
            <a:ext cx="7704856" cy="41344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3600" b="1" kern="0" dirty="0" err="1">
                <a:solidFill>
                  <a:schemeClr val="bg1">
                    <a:lumMod val="50000"/>
                  </a:schemeClr>
                </a:solidFill>
              </a:rPr>
              <a:t>Signal</a:t>
            </a:r>
            <a:r>
              <a:rPr lang="es-ES_tradnl" sz="3600" b="1" kern="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s-ES_tradnl" sz="3600" b="1" kern="0" dirty="0" err="1">
                <a:solidFill>
                  <a:schemeClr val="bg1">
                    <a:lumMod val="50000"/>
                  </a:schemeClr>
                </a:solidFill>
              </a:rPr>
              <a:t>Temportal</a:t>
            </a:r>
            <a:r>
              <a:rPr lang="es-ES_tradnl" sz="3600" b="1" kern="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s-ES_tradnl" sz="3600" b="1" kern="0" dirty="0" err="1">
                <a:solidFill>
                  <a:schemeClr val="bg1">
                    <a:lumMod val="50000"/>
                  </a:schemeClr>
                </a:solidFill>
              </a:rPr>
              <a:t>Logic</a:t>
            </a:r>
            <a:r>
              <a:rPr lang="es-ES_tradnl" sz="3600" b="1" kern="0" dirty="0">
                <a:solidFill>
                  <a:schemeClr val="bg1">
                    <a:lumMod val="50000"/>
                  </a:schemeClr>
                </a:solidFill>
              </a:rPr>
              <a:t> (STL)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_tradnl" sz="3200" baseline="30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_tradnl" sz="3200" baseline="30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3200" baseline="30000" dirty="0"/>
              <a:t>Es un tipo de lógica temporal enfocada al análisis de señales analógicas o reales.</a:t>
            </a:r>
            <a:endParaRPr lang="es-ES_tradnl" sz="2000" baseline="30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3200" baseline="30000" dirty="0"/>
              <a:t>Necesidad de definir los comportamientos deseados y no deseados.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3200" baseline="30000" dirty="0"/>
              <a:t>Evalúa un estado en particular del sistema o una secuencia de eventos.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3200" baseline="30000" dirty="0"/>
              <a:t>STL es el lenguaje de especificación para describir las propiedades el sistema.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_tradnl" sz="2000" baseline="30000" dirty="0"/>
          </a:p>
        </p:txBody>
      </p:sp>
      <p:sp>
        <p:nvSpPr>
          <p:cNvPr id="6" name="5 CuadroTexto"/>
          <p:cNvSpPr txBox="1"/>
          <p:nvPr/>
        </p:nvSpPr>
        <p:spPr>
          <a:xfrm>
            <a:off x="7140350" y="4803973"/>
            <a:ext cx="19009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s-ES" sz="1400" dirty="0">
                <a:solidFill>
                  <a:schemeClr val="bg1"/>
                </a:solidFill>
              </a:rPr>
              <a:t>Facultad de Informática</a:t>
            </a:r>
          </a:p>
        </p:txBody>
      </p:sp>
      <p:sp>
        <p:nvSpPr>
          <p:cNvPr id="7" name="6 CuadroTexto"/>
          <p:cNvSpPr txBox="1"/>
          <p:nvPr/>
        </p:nvSpPr>
        <p:spPr>
          <a:xfrm>
            <a:off x="6277229" y="89570"/>
            <a:ext cx="27640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s-ES" sz="1200" b="1" dirty="0">
                <a:solidFill>
                  <a:schemeClr val="bg1"/>
                </a:solidFill>
              </a:rPr>
              <a:t>Inferencia y verificación de propiedades </a:t>
            </a:r>
          </a:p>
          <a:p>
            <a:pPr algn="r"/>
            <a:r>
              <a:rPr lang="es-ES" sz="1200" b="1" dirty="0">
                <a:solidFill>
                  <a:schemeClr val="bg1"/>
                </a:solidFill>
              </a:rPr>
              <a:t>en sistemas ciber-físicos estocásticos</a:t>
            </a:r>
          </a:p>
        </p:txBody>
      </p:sp>
    </p:spTree>
    <p:extLst>
      <p:ext uri="{BB962C8B-B14F-4D97-AF65-F5344CB8AC3E}">
        <p14:creationId xmlns:p14="http://schemas.microsoft.com/office/powerpoint/2010/main" val="34848395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CuadroTexto"/>
          <p:cNvSpPr txBox="1"/>
          <p:nvPr/>
        </p:nvSpPr>
        <p:spPr>
          <a:xfrm>
            <a:off x="683568" y="915566"/>
            <a:ext cx="7704856" cy="40113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kern="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s-ES" sz="3600" b="1" kern="0" dirty="0">
                <a:solidFill>
                  <a:schemeClr val="bg1">
                    <a:lumMod val="50000"/>
                  </a:schemeClr>
                </a:solidFill>
              </a:rPr>
              <a:t>Objetivos</a:t>
            </a:r>
            <a:endParaRPr lang="es-ES_tradnl" sz="3600" b="1" kern="0" dirty="0">
              <a:solidFill>
                <a:schemeClr val="bg1">
                  <a:lumMod val="50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_tradnl" sz="2000" baseline="30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_tradnl" sz="3200" baseline="30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3200" baseline="30000" dirty="0"/>
              <a:t>Extender STL para expresar propiedades que involucren tendencias (derivadas), o acumulaciones (integrales). La extensión se implementara en la herramienta </a:t>
            </a:r>
            <a:r>
              <a:rPr lang="es-ES" sz="3200" baseline="30000" dirty="0" err="1"/>
              <a:t>STLEval</a:t>
            </a:r>
            <a:r>
              <a:rPr lang="es-ES" sz="3200" baseline="300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3200" baseline="30000" dirty="0"/>
              <a:t>Implementar esos nuevos operadores lógicos en las herramientas software actuales.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3200" baseline="30000" dirty="0"/>
              <a:t>Proporcionar una interfaz de usuario que facilite la interacción con dichas herramientas. La interfaz se montara encima de </a:t>
            </a:r>
            <a:r>
              <a:rPr lang="es-ES" sz="3200" baseline="30000" dirty="0" err="1"/>
              <a:t>STLEval</a:t>
            </a:r>
            <a:r>
              <a:rPr lang="es-ES" sz="3200" baseline="30000" dirty="0"/>
              <a:t> y </a:t>
            </a:r>
            <a:r>
              <a:rPr lang="es-ES" sz="3200" baseline="30000" dirty="0" err="1"/>
              <a:t>ParetoLib</a:t>
            </a:r>
            <a:r>
              <a:rPr lang="es-ES" sz="3200" baseline="300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_tradnl" sz="2000" baseline="30000" dirty="0"/>
          </a:p>
        </p:txBody>
      </p:sp>
      <p:sp>
        <p:nvSpPr>
          <p:cNvPr id="6" name="5 CuadroTexto"/>
          <p:cNvSpPr txBox="1"/>
          <p:nvPr/>
        </p:nvSpPr>
        <p:spPr>
          <a:xfrm>
            <a:off x="7140350" y="4803973"/>
            <a:ext cx="19009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s-ES" sz="1400" dirty="0">
                <a:solidFill>
                  <a:schemeClr val="bg1"/>
                </a:solidFill>
              </a:rPr>
              <a:t>Facultad de Informática</a:t>
            </a:r>
          </a:p>
        </p:txBody>
      </p:sp>
      <p:sp>
        <p:nvSpPr>
          <p:cNvPr id="7" name="6 CuadroTexto"/>
          <p:cNvSpPr txBox="1"/>
          <p:nvPr/>
        </p:nvSpPr>
        <p:spPr>
          <a:xfrm>
            <a:off x="6277229" y="89570"/>
            <a:ext cx="27640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s-ES" sz="1200" b="1" dirty="0">
                <a:solidFill>
                  <a:schemeClr val="bg1"/>
                </a:solidFill>
              </a:rPr>
              <a:t>Inferencia y verificación de propiedades </a:t>
            </a:r>
          </a:p>
          <a:p>
            <a:pPr algn="r"/>
            <a:r>
              <a:rPr lang="es-ES" sz="1200" b="1" dirty="0">
                <a:solidFill>
                  <a:schemeClr val="bg1"/>
                </a:solidFill>
              </a:rPr>
              <a:t>en sistemas ciber-físicos estocásticos</a:t>
            </a:r>
          </a:p>
        </p:txBody>
      </p:sp>
    </p:spTree>
    <p:extLst>
      <p:ext uri="{BB962C8B-B14F-4D97-AF65-F5344CB8AC3E}">
        <p14:creationId xmlns:p14="http://schemas.microsoft.com/office/powerpoint/2010/main" val="13232244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CuadroTexto"/>
          <p:cNvSpPr txBox="1"/>
          <p:nvPr/>
        </p:nvSpPr>
        <p:spPr>
          <a:xfrm>
            <a:off x="683568" y="915566"/>
            <a:ext cx="7704856" cy="37651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kern="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s-ES" sz="3600" b="1" kern="0" dirty="0">
                <a:solidFill>
                  <a:schemeClr val="bg1">
                    <a:lumMod val="50000"/>
                  </a:schemeClr>
                </a:solidFill>
              </a:rPr>
              <a:t>Planificación</a:t>
            </a:r>
            <a:endParaRPr lang="es-ES_tradnl" sz="3600" b="1" kern="0" dirty="0">
              <a:solidFill>
                <a:schemeClr val="bg1">
                  <a:lumMod val="50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_tradnl" sz="2000" baseline="30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_tradnl" sz="2000" baseline="30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_tradnl" sz="3200" baseline="30000" dirty="0"/>
              <a:t>Duración de 8 meses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_tradnl" sz="3200" baseline="30000" dirty="0"/>
              <a:t>Creado o modificado aproximadamente 1300 líneas de código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_tradnl" sz="3200" baseline="30000" dirty="0"/>
              <a:t>Fases: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s-ES" sz="3200" baseline="30000" dirty="0"/>
              <a:t>Investigación 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s-ES" sz="3200" baseline="30000" dirty="0"/>
              <a:t>Documentación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s-ES" sz="3200" baseline="30000" dirty="0"/>
              <a:t>Implementación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s-ES" sz="3200" baseline="30000" dirty="0"/>
              <a:t>Diseño y Finalización</a:t>
            </a:r>
          </a:p>
          <a:p>
            <a:pPr marL="457200" indent="-457200">
              <a:buFont typeface="+mj-lt"/>
              <a:buAutoNum type="arabicPeriod"/>
            </a:pPr>
            <a:endParaRPr lang="es-ES" sz="2000" baseline="30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_tradnl" sz="2000" baseline="30000" dirty="0"/>
          </a:p>
        </p:txBody>
      </p:sp>
      <p:sp>
        <p:nvSpPr>
          <p:cNvPr id="6" name="5 CuadroTexto"/>
          <p:cNvSpPr txBox="1"/>
          <p:nvPr/>
        </p:nvSpPr>
        <p:spPr>
          <a:xfrm>
            <a:off x="7140350" y="4803973"/>
            <a:ext cx="19009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s-ES" sz="1400" dirty="0">
                <a:solidFill>
                  <a:schemeClr val="bg1"/>
                </a:solidFill>
              </a:rPr>
              <a:t>Facultad de Informática</a:t>
            </a:r>
          </a:p>
        </p:txBody>
      </p:sp>
      <p:sp>
        <p:nvSpPr>
          <p:cNvPr id="7" name="6 CuadroTexto"/>
          <p:cNvSpPr txBox="1"/>
          <p:nvPr/>
        </p:nvSpPr>
        <p:spPr>
          <a:xfrm>
            <a:off x="6277229" y="89570"/>
            <a:ext cx="27640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s-ES" sz="1200" b="1" dirty="0">
                <a:solidFill>
                  <a:schemeClr val="bg1"/>
                </a:solidFill>
              </a:rPr>
              <a:t>Inferencia y verificación de propiedades </a:t>
            </a:r>
          </a:p>
          <a:p>
            <a:pPr algn="r"/>
            <a:r>
              <a:rPr lang="es-ES" sz="1200" b="1" dirty="0">
                <a:solidFill>
                  <a:schemeClr val="bg1"/>
                </a:solidFill>
              </a:rPr>
              <a:t>en sistemas ciber-físicos estocásticos</a:t>
            </a:r>
          </a:p>
        </p:txBody>
      </p:sp>
    </p:spTree>
    <p:extLst>
      <p:ext uri="{BB962C8B-B14F-4D97-AF65-F5344CB8AC3E}">
        <p14:creationId xmlns:p14="http://schemas.microsoft.com/office/powerpoint/2010/main" val="33379593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CuadroTexto"/>
          <p:cNvSpPr txBox="1"/>
          <p:nvPr/>
        </p:nvSpPr>
        <p:spPr>
          <a:xfrm>
            <a:off x="683568" y="771550"/>
            <a:ext cx="7704856" cy="851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kern="0" dirty="0">
                <a:solidFill>
                  <a:schemeClr val="bg1">
                    <a:lumMod val="50000"/>
                  </a:schemeClr>
                </a:solidFill>
              </a:rPr>
              <a:t> Diagrama de Gantt</a:t>
            </a:r>
            <a:endParaRPr lang="es-ES" sz="3200" baseline="30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_tradnl" sz="2000" baseline="30000" dirty="0"/>
          </a:p>
        </p:txBody>
      </p:sp>
      <p:sp>
        <p:nvSpPr>
          <p:cNvPr id="6" name="5 CuadroTexto"/>
          <p:cNvSpPr txBox="1"/>
          <p:nvPr/>
        </p:nvSpPr>
        <p:spPr>
          <a:xfrm>
            <a:off x="7140350" y="4803973"/>
            <a:ext cx="19009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s-ES" sz="1400" dirty="0">
                <a:solidFill>
                  <a:schemeClr val="bg1"/>
                </a:solidFill>
              </a:rPr>
              <a:t>Facultad de Informática</a:t>
            </a:r>
          </a:p>
        </p:txBody>
      </p:sp>
      <p:sp>
        <p:nvSpPr>
          <p:cNvPr id="7" name="6 CuadroTexto"/>
          <p:cNvSpPr txBox="1"/>
          <p:nvPr/>
        </p:nvSpPr>
        <p:spPr>
          <a:xfrm>
            <a:off x="6277229" y="89570"/>
            <a:ext cx="27640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s-ES" sz="1200" b="1" dirty="0">
                <a:solidFill>
                  <a:schemeClr val="bg1"/>
                </a:solidFill>
              </a:rPr>
              <a:t>Inferencia y verificación de propiedades </a:t>
            </a:r>
          </a:p>
          <a:p>
            <a:pPr algn="r"/>
            <a:r>
              <a:rPr lang="es-ES" sz="1200" b="1" dirty="0">
                <a:solidFill>
                  <a:schemeClr val="bg1"/>
                </a:solidFill>
              </a:rPr>
              <a:t>en sistemas ciber-físicos estocásticos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42CE51BB-2C05-4661-B554-CE48FCE901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26124"/>
            <a:ext cx="9144000" cy="3377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7222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CuadroTexto"/>
          <p:cNvSpPr txBox="1"/>
          <p:nvPr/>
        </p:nvSpPr>
        <p:spPr>
          <a:xfrm>
            <a:off x="611560" y="1048256"/>
            <a:ext cx="792088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7200" b="1" kern="0" dirty="0">
                <a:solidFill>
                  <a:srgbClr val="FF0000"/>
                </a:solidFill>
              </a:rPr>
              <a:t> Nuevos operadores 		  para STL</a:t>
            </a:r>
            <a:endParaRPr lang="es-ES" sz="7200" baseline="30000" dirty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_tradnl" sz="7200" baseline="30000" dirty="0"/>
          </a:p>
        </p:txBody>
      </p:sp>
      <p:sp>
        <p:nvSpPr>
          <p:cNvPr id="6" name="5 CuadroTexto"/>
          <p:cNvSpPr txBox="1"/>
          <p:nvPr/>
        </p:nvSpPr>
        <p:spPr>
          <a:xfrm>
            <a:off x="7140350" y="4803973"/>
            <a:ext cx="19009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s-ES" sz="1400" dirty="0">
                <a:solidFill>
                  <a:schemeClr val="bg1"/>
                </a:solidFill>
              </a:rPr>
              <a:t>Facultad de Informática</a:t>
            </a:r>
          </a:p>
        </p:txBody>
      </p:sp>
      <p:sp>
        <p:nvSpPr>
          <p:cNvPr id="7" name="6 CuadroTexto"/>
          <p:cNvSpPr txBox="1"/>
          <p:nvPr/>
        </p:nvSpPr>
        <p:spPr>
          <a:xfrm>
            <a:off x="6277229" y="89570"/>
            <a:ext cx="27640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s-ES" sz="1200" b="1" dirty="0">
                <a:solidFill>
                  <a:schemeClr val="bg1"/>
                </a:solidFill>
              </a:rPr>
              <a:t>Inferencia y verificación de propiedades </a:t>
            </a:r>
          </a:p>
          <a:p>
            <a:pPr algn="r"/>
            <a:r>
              <a:rPr lang="es-ES" sz="1200" b="1" dirty="0">
                <a:solidFill>
                  <a:schemeClr val="bg1"/>
                </a:solidFill>
              </a:rPr>
              <a:t>en sistemas ciber-físicos estocásticos</a:t>
            </a:r>
          </a:p>
        </p:txBody>
      </p:sp>
    </p:spTree>
    <p:extLst>
      <p:ext uri="{BB962C8B-B14F-4D97-AF65-F5344CB8AC3E}">
        <p14:creationId xmlns:p14="http://schemas.microsoft.com/office/powerpoint/2010/main" val="59540840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1476</TotalTime>
  <Words>900</Words>
  <Application>Microsoft Office PowerPoint</Application>
  <PresentationFormat>Presentación en pantalla (16:9)</PresentationFormat>
  <Paragraphs>188</Paragraphs>
  <Slides>26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26</vt:i4>
      </vt:variant>
    </vt:vector>
  </HeadingPairs>
  <TitlesOfParts>
    <vt:vector size="30" baseType="lpstr">
      <vt:lpstr>Arial</vt:lpstr>
      <vt:lpstr>Calibri</vt:lpstr>
      <vt:lpstr>Wingdings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Juan Carlos</dc:creator>
  <cp:lastModifiedBy>DMYTRO VERNYUK</cp:lastModifiedBy>
  <cp:revision>49</cp:revision>
  <dcterms:created xsi:type="dcterms:W3CDTF">2020-01-13T13:08:50Z</dcterms:created>
  <dcterms:modified xsi:type="dcterms:W3CDTF">2022-06-06T23:39:47Z</dcterms:modified>
</cp:coreProperties>
</file>